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eetham Manubolu" initials="PM" lastIdx="1" clrIdx="0">
    <p:extLst>
      <p:ext uri="{19B8F6BF-5375-455C-9EA6-DF929625EA0E}">
        <p15:presenceInfo xmlns:p15="http://schemas.microsoft.com/office/powerpoint/2012/main" userId="Preetham Manubol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48" y="7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Python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Frames 30</c:v>
                </c:pt>
                <c:pt idx="1">
                  <c:v>Frames 20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117.394693613052</c:v>
                </c:pt>
                <c:pt idx="1">
                  <c:v>60.423067331314002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74-4376-9BE0-C225EB7998F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Multiprocessing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Frames 30</c:v>
                </c:pt>
                <c:pt idx="1">
                  <c:v>Frames 20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85.760652542114201</c:v>
                </c:pt>
                <c:pt idx="1">
                  <c:v>43.9775805473327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E74-4376-9BE0-C225EB7998F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Pycuda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Frames 30</c:v>
                </c:pt>
                <c:pt idx="1">
                  <c:v>Frames 20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137.5</c:v>
                </c:pt>
                <c:pt idx="1">
                  <c:v>91.568935871124197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E74-4376-9BE0-C225EB7998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43067816"/>
        <c:axId val="643064864"/>
      </c:barChart>
      <c:catAx>
        <c:axId val="643067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064864"/>
        <c:crosses val="autoZero"/>
        <c:auto val="1"/>
        <c:lblAlgn val="ctr"/>
        <c:lblOffset val="100"/>
        <c:noMultiLvlLbl val="0"/>
      </c:catAx>
      <c:valAx>
        <c:axId val="643064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dirty="0"/>
                  <a:t>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067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1-27T15:21:10.606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jpeg>
</file>

<file path=ppt/media/image10.jpg>
</file>

<file path=ppt/media/image11.gif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0213D-08CB-4178-AAFF-18F74718A2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3D Render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E5245B-8E6A-4720-853F-AC682465AB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A Parallel Processing project</a:t>
            </a:r>
          </a:p>
        </p:txBody>
      </p:sp>
    </p:spTree>
    <p:extLst>
      <p:ext uri="{BB962C8B-B14F-4D97-AF65-F5344CB8AC3E}">
        <p14:creationId xmlns:p14="http://schemas.microsoft.com/office/powerpoint/2010/main" val="2246253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5423D-0DA2-4781-94C6-CD14CD1B3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07D4D-885E-402A-8294-B9D40897A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CUDA excels in array computations</a:t>
            </a:r>
          </a:p>
          <a:p>
            <a:r>
              <a:rPr lang="en-IN" dirty="0"/>
              <a:t>Working with CUDA requires optimization and dedicated programs</a:t>
            </a:r>
          </a:p>
          <a:p>
            <a:r>
              <a:rPr lang="en-IN" dirty="0"/>
              <a:t>Multiprocessing library shows over 30% improvement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53896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A7BB-23FE-40F6-984B-66EEF4F0E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4160" y="3031957"/>
            <a:ext cx="9404723" cy="1400530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33459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194EB-6DF5-4AA7-A60B-A735ADF9A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Ray Tracing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16341-9705-49FD-B3D6-9418E8F92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69508"/>
            <a:ext cx="8946541" cy="4195481"/>
          </a:xfrm>
        </p:spPr>
        <p:txBody>
          <a:bodyPr>
            <a:normAutofit/>
          </a:bodyPr>
          <a:lstStyle/>
          <a:p>
            <a:r>
              <a:rPr lang="en-US" sz="1600" dirty="0"/>
              <a:t>Create the camera base</a:t>
            </a:r>
          </a:p>
          <a:p>
            <a:r>
              <a:rPr lang="en-US" sz="1600" dirty="0"/>
              <a:t>Create the virtual screen</a:t>
            </a:r>
          </a:p>
          <a:p>
            <a:r>
              <a:rPr lang="en-US" sz="1600" dirty="0"/>
              <a:t>Cast the rays</a:t>
            </a:r>
          </a:p>
          <a:p>
            <a:r>
              <a:rPr lang="en-US" sz="1600" dirty="0"/>
              <a:t>Sample along each ray</a:t>
            </a:r>
          </a:p>
          <a:p>
            <a:r>
              <a:rPr lang="en-US" sz="1600" dirty="0"/>
              <a:t>Combine all samples on each ray into the final colors of each pixel</a:t>
            </a:r>
          </a:p>
          <a:p>
            <a:r>
              <a:rPr lang="en-IN" sz="1600" dirty="0"/>
              <a:t>Sample along each ray</a:t>
            </a:r>
          </a:p>
          <a:p>
            <a:r>
              <a:rPr lang="en-US" sz="1600" dirty="0"/>
              <a:t>Combine the samples on each ray to create the final image</a:t>
            </a:r>
            <a:endParaRPr lang="en-IN" sz="16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8CE947-47C1-4F6B-A412-83FDC21AD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5107" y="1665961"/>
            <a:ext cx="4236075" cy="31770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F1F63C0-26AD-4219-B911-E517B0D78D04}"/>
              </a:ext>
            </a:extLst>
          </p:cNvPr>
          <p:cNvSpPr txBox="1"/>
          <p:nvPr/>
        </p:nvSpPr>
        <p:spPr>
          <a:xfrm>
            <a:off x="8705589" y="5398718"/>
            <a:ext cx="2690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Camera Base (U,-W,V)</a:t>
            </a:r>
          </a:p>
        </p:txBody>
      </p:sp>
    </p:spTree>
    <p:extLst>
      <p:ext uri="{BB962C8B-B14F-4D97-AF65-F5344CB8AC3E}">
        <p14:creationId xmlns:p14="http://schemas.microsoft.com/office/powerpoint/2010/main" val="3760628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13D5089-E800-45F0-B48C-61C83A5D9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633" y="2110635"/>
            <a:ext cx="4340268" cy="32552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3A5A65-850F-458E-BF48-5BA2E19A5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244" y="1233878"/>
            <a:ext cx="3590925" cy="2190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B78570F-9F27-4269-ABDB-B056B197D9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1244" y="1452953"/>
            <a:ext cx="3924300" cy="2190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0D7034-AF2E-41A3-BDBB-2C10BC90D47A}"/>
              </a:ext>
            </a:extLst>
          </p:cNvPr>
          <p:cNvSpPr txBox="1"/>
          <p:nvPr/>
        </p:nvSpPr>
        <p:spPr>
          <a:xfrm>
            <a:off x="1453019" y="3100192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P(t)= </a:t>
            </a:r>
            <a:r>
              <a:rPr lang="en-IN" dirty="0" err="1"/>
              <a:t>e+td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00688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DA58D-5AB8-4B94-8919-A3E30BA25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975" y="839065"/>
            <a:ext cx="8946541" cy="4195481"/>
          </a:xfrm>
        </p:spPr>
        <p:txBody>
          <a:bodyPr/>
          <a:lstStyle/>
          <a:p>
            <a:r>
              <a:rPr lang="en-US" dirty="0"/>
              <a:t>Find the visible intersection point on each ray</a:t>
            </a:r>
          </a:p>
          <a:p>
            <a:r>
              <a:rPr lang="en-US" dirty="0"/>
              <a:t>Calculate the shading for each visible intersection point</a:t>
            </a:r>
          </a:p>
          <a:p>
            <a:r>
              <a:rPr lang="en-US" dirty="0"/>
              <a:t>Reflection and Shadows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94945C-69DA-48B5-93F2-48190C61B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1878" y="2506770"/>
            <a:ext cx="5039638" cy="3779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889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8075878-C59C-4EF8-BD57-66B576B84B6B}"/>
              </a:ext>
            </a:extLst>
          </p:cNvPr>
          <p:cNvSpPr txBox="1"/>
          <p:nvPr/>
        </p:nvSpPr>
        <p:spPr>
          <a:xfrm>
            <a:off x="3834063" y="566822"/>
            <a:ext cx="28312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/>
              <a:t>Project Setup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B6D44E-0DA6-4665-BE7E-8AF1E53A8B2D}"/>
              </a:ext>
            </a:extLst>
          </p:cNvPr>
          <p:cNvSpPr txBox="1"/>
          <p:nvPr/>
        </p:nvSpPr>
        <p:spPr>
          <a:xfrm>
            <a:off x="1454483" y="1839494"/>
            <a:ext cx="31101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Hardware-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MAC (Windows)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EGPU (Nvidia GTX 1070)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EA9ADB-E31E-416E-948A-4DE762DE20F6}"/>
              </a:ext>
            </a:extLst>
          </p:cNvPr>
          <p:cNvSpPr txBox="1"/>
          <p:nvPr/>
        </p:nvSpPr>
        <p:spPr>
          <a:xfrm>
            <a:off x="1454483" y="3429000"/>
            <a:ext cx="326082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Software-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Python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err="1"/>
              <a:t>Pycuda</a:t>
            </a:r>
            <a:r>
              <a:rPr lang="en-IN" dirty="0"/>
              <a:t> (Anaconda)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Multiprocessing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err="1"/>
              <a:t>Numba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 err="1"/>
              <a:t>Numpy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eGPU</a:t>
            </a:r>
            <a:r>
              <a:rPr lang="en-IN" dirty="0"/>
              <a:t> tweaks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5741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2B91E-4BB7-4A6E-8425-A90D2742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5465" y="408574"/>
            <a:ext cx="2450237" cy="789605"/>
          </a:xfrm>
        </p:spPr>
        <p:txBody>
          <a:bodyPr/>
          <a:lstStyle/>
          <a:p>
            <a:r>
              <a:rPr lang="en-IN" dirty="0"/>
              <a:t>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C4E52E-B76F-4791-8B4D-50211F57FE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20212" y="1853248"/>
            <a:ext cx="4181977" cy="2353203"/>
          </a:xfr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5FDA1BF-58AD-4036-90E4-6B0D67D4D1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8164324"/>
              </p:ext>
            </p:extLst>
          </p:nvPr>
        </p:nvGraphicFramePr>
        <p:xfrm>
          <a:off x="403597" y="1198179"/>
          <a:ext cx="6316615" cy="47674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itle 1">
            <a:extLst>
              <a:ext uri="{FF2B5EF4-FFF2-40B4-BE49-F238E27FC236}">
                <a16:creationId xmlns:a16="http://schemas.microsoft.com/office/drawing/2014/main" id="{B4D4DA1A-DF3E-469D-B616-86E7CF6C7B9A}"/>
              </a:ext>
            </a:extLst>
          </p:cNvPr>
          <p:cNvSpPr txBox="1">
            <a:spLocks/>
          </p:cNvSpPr>
          <p:nvPr/>
        </p:nvSpPr>
        <p:spPr>
          <a:xfrm>
            <a:off x="1851647" y="408573"/>
            <a:ext cx="4244353" cy="78960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dirty="0"/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973898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CAB1A-CCD5-4ED3-8FC4-642B7CEFB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Bottleneck in </a:t>
            </a:r>
            <a:r>
              <a:rPr lang="en-IN" dirty="0" err="1"/>
              <a:t>pycuda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1F1EB-3E52-4036-BCDE-C7847B72A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6527198" cy="4195481"/>
          </a:xfrm>
        </p:spPr>
        <p:txBody>
          <a:bodyPr/>
          <a:lstStyle/>
          <a:p>
            <a:r>
              <a:rPr lang="en-IN" dirty="0"/>
              <a:t>Conversion of datatypes</a:t>
            </a:r>
          </a:p>
          <a:p>
            <a:pPr lvl="1"/>
            <a:endParaRPr lang="en-IN" dirty="0"/>
          </a:p>
          <a:p>
            <a:pPr lvl="1"/>
            <a:r>
              <a:rPr lang="en-US" dirty="0">
                <a:solidFill>
                  <a:schemeClr val="accent2"/>
                </a:solidFill>
              </a:rPr>
              <a:t>float32</a:t>
            </a:r>
            <a:r>
              <a:rPr lang="en-US" dirty="0"/>
              <a:t>(</a:t>
            </a:r>
            <a:r>
              <a:rPr lang="en-US" dirty="0" err="1"/>
              <a:t>squareroot</a:t>
            </a:r>
            <a:r>
              <a:rPr lang="en-US" dirty="0"/>
              <a:t>(</a:t>
            </a:r>
            <a:r>
              <a:rPr lang="en-US" dirty="0">
                <a:solidFill>
                  <a:schemeClr val="accent2"/>
                </a:solidFill>
              </a:rPr>
              <a:t>float32</a:t>
            </a:r>
            <a:r>
              <a:rPr lang="en-US" dirty="0"/>
              <a:t>(</a:t>
            </a:r>
            <a:r>
              <a:rPr lang="en-US" dirty="0" err="1"/>
              <a:t>np.maximum</a:t>
            </a:r>
            <a:r>
              <a:rPr lang="en-US" dirty="0"/>
              <a:t>(0, disc))))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6416F-A8BE-482F-B76C-FC73EBAAD259}"/>
              </a:ext>
            </a:extLst>
          </p:cNvPr>
          <p:cNvSpPr txBox="1"/>
          <p:nvPr/>
        </p:nvSpPr>
        <p:spPr>
          <a:xfrm>
            <a:off x="1034218" y="4439569"/>
            <a:ext cx="57791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@vectorize(['complex128(float32)'], target='</a:t>
            </a:r>
            <a:r>
              <a:rPr lang="en-US" i="1" u="sng" dirty="0" err="1"/>
              <a:t>cuda</a:t>
            </a:r>
            <a:r>
              <a:rPr lang="en-US" i="1" u="sng" dirty="0"/>
              <a:t>')</a:t>
            </a:r>
          </a:p>
          <a:p>
            <a:r>
              <a:rPr lang="en-IN" dirty="0"/>
              <a:t>def </a:t>
            </a:r>
            <a:r>
              <a:rPr lang="en-IN" b="1" dirty="0" err="1"/>
              <a:t>squareroot</a:t>
            </a:r>
            <a:r>
              <a:rPr lang="en-IN" b="1" dirty="0"/>
              <a:t>(distance):</a:t>
            </a:r>
          </a:p>
          <a:p>
            <a:r>
              <a:rPr lang="en-IN" dirty="0"/>
              <a:t>    return </a:t>
            </a:r>
            <a:r>
              <a:rPr lang="en-IN" dirty="0" err="1"/>
              <a:t>cmath.sqrt</a:t>
            </a:r>
            <a:r>
              <a:rPr lang="en-IN" dirty="0"/>
              <a:t>(distance)</a:t>
            </a:r>
          </a:p>
        </p:txBody>
      </p:sp>
    </p:spTree>
    <p:extLst>
      <p:ext uri="{BB962C8B-B14F-4D97-AF65-F5344CB8AC3E}">
        <p14:creationId xmlns:p14="http://schemas.microsoft.com/office/powerpoint/2010/main" val="629345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85A1F-8020-471D-8A3D-EB779D692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Conversion Losses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A96AE-8860-408C-80D3-2566EA689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2784809" cy="521233"/>
          </a:xfrm>
        </p:spPr>
        <p:txBody>
          <a:bodyPr/>
          <a:lstStyle/>
          <a:p>
            <a:r>
              <a:rPr lang="en-IN" dirty="0"/>
              <a:t>Ideal Output</a:t>
            </a:r>
          </a:p>
        </p:txBody>
      </p:sp>
      <p:pic>
        <p:nvPicPr>
          <p:cNvPr id="5" name="Picture 4" descr="A picture containing transport, balloon&#10;&#10;Description generated with high confidence">
            <a:extLst>
              <a:ext uri="{FF2B5EF4-FFF2-40B4-BE49-F238E27FC236}">
                <a16:creationId xmlns:a16="http://schemas.microsoft.com/office/drawing/2014/main" id="{E428E462-2C3F-4C44-803F-15F8AEF44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432" y="3287494"/>
            <a:ext cx="4756417" cy="273503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9B9C7-07C3-41FA-BFF3-89E8EB7B8F86}"/>
              </a:ext>
            </a:extLst>
          </p:cNvPr>
          <p:cNvSpPr txBox="1">
            <a:spLocks/>
          </p:cNvSpPr>
          <p:nvPr/>
        </p:nvSpPr>
        <p:spPr>
          <a:xfrm>
            <a:off x="7969278" y="2052918"/>
            <a:ext cx="2784809" cy="5212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IN" dirty="0"/>
              <a:t>Conversion losses</a:t>
            </a:r>
          </a:p>
        </p:txBody>
      </p:sp>
      <p:pic>
        <p:nvPicPr>
          <p:cNvPr id="9" name="Picture 8" descr="A picture containing indoor, object&#10;&#10;Description generated with very high confidence">
            <a:extLst>
              <a:ext uri="{FF2B5EF4-FFF2-40B4-BE49-F238E27FC236}">
                <a16:creationId xmlns:a16="http://schemas.microsoft.com/office/drawing/2014/main" id="{7936F8CD-41B8-4E03-A2A7-DC9C6AFE0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004" y="3301796"/>
            <a:ext cx="4836861" cy="272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774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04396-DFAA-4680-BBAF-48F2AF75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CUDA activity</a:t>
            </a:r>
          </a:p>
        </p:txBody>
      </p:sp>
      <p:pic>
        <p:nvPicPr>
          <p:cNvPr id="5" name="Picture 4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84AD866C-D493-458B-8A4C-A62F2883C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600" y="1273175"/>
            <a:ext cx="8178800" cy="431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5190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91</TotalTime>
  <Words>188</Words>
  <Application>Microsoft Office PowerPoint</Application>
  <PresentationFormat>Widescreen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3D Render</vt:lpstr>
      <vt:lpstr>Ray Tracing</vt:lpstr>
      <vt:lpstr>PowerPoint Presentation</vt:lpstr>
      <vt:lpstr>PowerPoint Presentation</vt:lpstr>
      <vt:lpstr>PowerPoint Presentation</vt:lpstr>
      <vt:lpstr>Output</vt:lpstr>
      <vt:lpstr>Bottleneck in pycuda</vt:lpstr>
      <vt:lpstr>Conversion Losses</vt:lpstr>
      <vt:lpstr>CUDA activity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Render</dc:title>
  <dc:creator>Preetham Manubolu</dc:creator>
  <cp:lastModifiedBy>Preetham Manubolu</cp:lastModifiedBy>
  <cp:revision>9</cp:revision>
  <dcterms:created xsi:type="dcterms:W3CDTF">2017-11-27T19:35:21Z</dcterms:created>
  <dcterms:modified xsi:type="dcterms:W3CDTF">2017-11-27T21:06:33Z</dcterms:modified>
</cp:coreProperties>
</file>

<file path=docProps/thumbnail.jpeg>
</file>